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9" r:id="rId7"/>
    <p:sldId id="276" r:id="rId8"/>
    <p:sldId id="25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6B0"/>
    <a:srgbClr val="3E1B59"/>
    <a:srgbClr val="FFFFFF"/>
    <a:srgbClr val="9E5ECE"/>
    <a:srgbClr val="C198E0"/>
    <a:srgbClr val="FF6600"/>
    <a:srgbClr val="FF0000"/>
    <a:srgbClr val="7B380B"/>
    <a:srgbClr val="C15811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7" autoAdjust="0"/>
    <p:restoredTop sz="96327"/>
  </p:normalViewPr>
  <p:slideViewPr>
    <p:cSldViewPr snapToGrid="0">
      <p:cViewPr varScale="1">
        <p:scale>
          <a:sx n="126" d="100"/>
          <a:sy n="126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69C34-DB96-4EF1-8CE7-F9936E893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7B06EE-B2A7-42D5-8A6E-243ADAC52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CE736-8706-4812-A346-48343CBE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C71FB7-E162-4F54-9C12-8EC82F65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2E18B8-D365-4431-8876-5651BD1D1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83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4E8591-D361-4CF4-A30D-307C3E904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9B76876-46BF-4A01-BBEE-80DFBA5A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AC54F9-C7E0-4E29-B391-AD9B65B4F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4287CB-C42E-42F5-8A1C-584C0FB8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674A8A-BA16-47F9-9C1D-B1278612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0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D59EE4-2232-4C18-8770-AD89FE93E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E87372-4285-4276-AC68-89A815894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5F3D4D-0CE3-497C-8EE5-FC642AA4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BB854-064C-4462-87B2-4F095C09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5F531F-8D0D-4EE9-B2C5-2DE7976D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93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B99672-A630-460B-A30E-06818531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C8A01D-D12D-4BB4-93BF-2772EAAE9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22339F-BD22-45E4-9C47-87A7A7F0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9A1A4D-E8A1-44DE-8D55-CDCFD282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717C0-C736-4BFB-9763-3CEA773A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68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44FEAC-C7FA-4834-A77F-5C7EFCD3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14BF53-E371-4718-A291-CAE297130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CFDBA8-5358-43AF-B72A-379E421B9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0B7E1E-BC0E-47C4-B4AA-18618A6A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99C0F1-F295-4663-9536-7AA4B068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6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2988F-3F33-4F4C-A696-535FA8E4A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30D6A9-01F8-43B4-8C9D-3503D8689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4647F5-4E0A-4B26-B32A-7D1F12312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C2CD51-A4FF-4A5D-8A84-0778ADA40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65DCC4-43B0-4F25-85FF-32D9F748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41671A-8B42-4805-BAA7-86CD89B4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31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59F16-B816-4296-994C-96814A078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906B82-E228-4A22-8916-F3FAC427E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1B9D89-7635-4F75-AE10-05FE5F11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523A7A-E928-4208-B00D-D3FE46114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8C7918-E553-448F-B07F-602159C9E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8E4C5D-0502-4FC3-AA7D-9F6BA2A3F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EDC3C-179D-46DB-BE89-43BB8457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8380B1-094E-4C6D-A25E-E1F7D700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73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775D45-568E-4E86-AC71-9FA8D0B61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A52D7E3-E749-494F-A27B-D91F10BC8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2F9D3A-CBA9-43C7-8FA2-2B125949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46C6A73-BF0D-44C1-9C90-21D9211B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07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BCBD08-5091-4187-AB2C-140837D3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10A7DA-51E1-45A3-9F78-9D755DD5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50D1FE-4D4D-4511-BF91-8BFE2FB7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48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441C1D-B73D-4BB1-A891-9DB1E5D95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A73F32-9243-44DA-9BCA-F7020B4DE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A09A20-91C6-43B1-BFFB-3522AA29B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2F4B4A-236B-4394-B21E-46927817B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C2C533-A56E-4561-9A27-9BE5F8BB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CEBD82-F9CB-474E-B1B3-D267337BA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44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1EE9DF-8F98-4A66-B0D6-7A9E94C53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5A11F00-9F75-4CE9-82CF-F2113F99A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83DB2F-367E-4EAE-AECA-04DA7F2D3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FA5594-264B-4C4F-B2B1-552A45BF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668365-DDD9-433F-A5CC-ABFEF621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9BD70F-B050-4401-A250-ABF7C92D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10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3CFE48-B198-462B-BA6F-5B09A7A4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90C45E-9C53-4890-A69E-8ABAAD4F5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BE03A1-767D-4560-8819-EBF4EF591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8602-E1EB-4D36-BF9D-48405FF3C1D0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3D52F3-DF1A-4B7A-A6CD-CD15F68E5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8ABC68-A290-43D8-AB6B-2389C701E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2AD13-790D-4D53-AF5B-C7B9DB131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65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akenhi@c2c.ac.j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sps.go.jp/j-grantsinaid/01_seido/03_shinsa/index.html" TargetMode="External"/><Relationship Id="rId3" Type="http://schemas.openxmlformats.org/officeDocument/2006/relationships/hyperlink" Target="https://www-shinsei.jsps.go.jp/kaken/index.html" TargetMode="External"/><Relationship Id="rId7" Type="http://schemas.openxmlformats.org/officeDocument/2006/relationships/hyperlink" Target="https://www.jsps.go.jp/file/storage/kaken_e-book_2023/index.html#page=1" TargetMode="External"/><Relationship Id="rId2" Type="http://schemas.openxmlformats.org/officeDocument/2006/relationships/hyperlink" Target="https://www.jsps.go.jp/j-grantsinaid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sps.go.jp/j-grantsinaid/01_seido/05_faq/index.html" TargetMode="External"/><Relationship Id="rId5" Type="http://schemas.openxmlformats.org/officeDocument/2006/relationships/hyperlink" Target="https://www.jsps.go.jp/j-grantsinaid/02_koubo/kiban.html" TargetMode="External"/><Relationship Id="rId4" Type="http://schemas.openxmlformats.org/officeDocument/2006/relationships/hyperlink" Target="https://www.jsps.go.jp/file/storage/kaken_g_737/siryou2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ps.go.jp/j-grantsinaid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sps.go.jp/file/storage/general/j-kousei/data/rinri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hyperlink" Target="https://elcore.jsps.go.jp/top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531D6C8-06CC-456D-A8B1-6528489D97E4}"/>
              </a:ext>
            </a:extLst>
          </p:cNvPr>
          <p:cNvCxnSpPr>
            <a:cxnSpLocks/>
          </p:cNvCxnSpPr>
          <p:nvPr/>
        </p:nvCxnSpPr>
        <p:spPr>
          <a:xfrm>
            <a:off x="1513365" y="3509611"/>
            <a:ext cx="9216000" cy="0"/>
          </a:xfrm>
          <a:prstGeom prst="line">
            <a:avLst/>
          </a:prstGeom>
          <a:ln w="571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8B5C0DF-8BE3-4098-BA55-D503A52CED61}"/>
              </a:ext>
            </a:extLst>
          </p:cNvPr>
          <p:cNvCxnSpPr>
            <a:cxnSpLocks/>
          </p:cNvCxnSpPr>
          <p:nvPr/>
        </p:nvCxnSpPr>
        <p:spPr>
          <a:xfrm>
            <a:off x="1513365" y="3602038"/>
            <a:ext cx="9216000" cy="0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49EC775B-CA2C-4499-9B14-DDC0E3F1F258}"/>
              </a:ext>
            </a:extLst>
          </p:cNvPr>
          <p:cNvSpPr txBox="1">
            <a:spLocks/>
          </p:cNvSpPr>
          <p:nvPr/>
        </p:nvSpPr>
        <p:spPr>
          <a:xfrm>
            <a:off x="1513365" y="846581"/>
            <a:ext cx="921600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en-US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科研費公募説明資料　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B804D288-AB6C-4F96-882C-EC30C57302BC}"/>
              </a:ext>
            </a:extLst>
          </p:cNvPr>
          <p:cNvSpPr txBox="1">
            <a:spLocks/>
          </p:cNvSpPr>
          <p:nvPr/>
        </p:nvSpPr>
        <p:spPr>
          <a:xfrm>
            <a:off x="1513365" y="4086628"/>
            <a:ext cx="9144000" cy="214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教務部教務課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28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事務局（教務課）への問い合わせ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3C8B26D-9C2A-4F2B-BB28-1C5C3A83E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30039"/>
              </p:ext>
            </p:extLst>
          </p:nvPr>
        </p:nvGraphicFramePr>
        <p:xfrm>
          <a:off x="7833673" y="2148071"/>
          <a:ext cx="4138367" cy="3488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8367">
                  <a:extLst>
                    <a:ext uri="{9D8B030D-6E8A-4147-A177-3AD203B41FA5}">
                      <a16:colId xmlns:a16="http://schemas.microsoft.com/office/drawing/2014/main" val="3102146806"/>
                    </a:ext>
                  </a:extLst>
                </a:gridCol>
              </a:tblGrid>
              <a:tr h="6267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問い合わせ先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816221"/>
                  </a:ext>
                </a:extLst>
              </a:tr>
              <a:tr h="72564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事務局：教務部教務課</a:t>
                      </a:r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638615"/>
                  </a:ext>
                </a:extLst>
              </a:tr>
              <a:tr h="697499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担当者：吉澤、スリヤ</a:t>
                      </a: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774257"/>
                  </a:ext>
                </a:extLst>
              </a:tr>
              <a:tr h="719283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055-224-1230</a:t>
                      </a: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555643"/>
                  </a:ext>
                </a:extLst>
              </a:tr>
              <a:tr h="719283">
                <a:tc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r>
                        <a:rPr kumimoji="1" lang="ja-JP" altLang="en-US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2"/>
                        </a:rPr>
                        <a:t>kakenhi@c2c.ac.jp</a:t>
                      </a: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66837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FDF7F8-EA1A-4066-B77A-F422856EE33C}"/>
              </a:ext>
            </a:extLst>
          </p:cNvPr>
          <p:cNvSpPr txBox="1"/>
          <p:nvPr/>
        </p:nvSpPr>
        <p:spPr>
          <a:xfrm>
            <a:off x="377068" y="965796"/>
            <a:ext cx="11594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年度科研費公募について、ご質問、ご不明な点がありましたら、以下の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に連絡してください。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9D64DC8B-E3C1-4892-A1EA-FD4FF7262256}"/>
              </a:ext>
            </a:extLst>
          </p:cNvPr>
          <p:cNvSpPr/>
          <p:nvPr/>
        </p:nvSpPr>
        <p:spPr>
          <a:xfrm>
            <a:off x="414775" y="1896682"/>
            <a:ext cx="3367112" cy="831106"/>
          </a:xfrm>
          <a:prstGeom prst="wedgeRoundRectCallout">
            <a:avLst>
              <a:gd name="adj1" fmla="val 53189"/>
              <a:gd name="adj2" fmla="val 78995"/>
              <a:gd name="adj3" fmla="val 16667"/>
            </a:avLst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Q: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科研費電子申請システムのログイン　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・パスワードを確認したい・・・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E700879F-9B9A-4B8E-A6FE-5F31F6C5A5F2}"/>
              </a:ext>
            </a:extLst>
          </p:cNvPr>
          <p:cNvSpPr/>
          <p:nvPr/>
        </p:nvSpPr>
        <p:spPr>
          <a:xfrm>
            <a:off x="4024149" y="2327948"/>
            <a:ext cx="3567262" cy="968825"/>
          </a:xfrm>
          <a:prstGeom prst="wedgeRoundRectCallout">
            <a:avLst>
              <a:gd name="adj1" fmla="val 49592"/>
              <a:gd name="adj2" fmla="val 18151"/>
              <a:gd name="adj3" fmla="val 16667"/>
            </a:avLst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A: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リセット作業を行いますので、事務局に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連絡してください。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EB51B44A-C53C-4FA8-B9D3-4FB2F40E07C3}"/>
              </a:ext>
            </a:extLst>
          </p:cNvPr>
          <p:cNvSpPr/>
          <p:nvPr/>
        </p:nvSpPr>
        <p:spPr>
          <a:xfrm>
            <a:off x="377065" y="3516014"/>
            <a:ext cx="3367112" cy="1012362"/>
          </a:xfrm>
          <a:prstGeom prst="wedgeRoundRectCallout">
            <a:avLst>
              <a:gd name="adj1" fmla="val 55279"/>
              <a:gd name="adj2" fmla="val 72300"/>
              <a:gd name="adj3" fmla="val 16667"/>
            </a:avLst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Q: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ラーニング研修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6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eL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CoRE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の受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講記録の確認をしたい・・・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D787A34F-824F-4928-B6D4-F97CDBF3292B}"/>
              </a:ext>
            </a:extLst>
          </p:cNvPr>
          <p:cNvSpPr/>
          <p:nvPr/>
        </p:nvSpPr>
        <p:spPr>
          <a:xfrm>
            <a:off x="4056227" y="3929393"/>
            <a:ext cx="3567262" cy="1012362"/>
          </a:xfrm>
          <a:prstGeom prst="wedgeRoundRectCallout">
            <a:avLst>
              <a:gd name="adj1" fmla="val 49272"/>
              <a:gd name="adj2" fmla="val 18059"/>
              <a:gd name="adj3" fmla="val 16667"/>
            </a:avLst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A: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ラーニング研修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6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eL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CoRE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の受講　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記録をお伝えできますので、事務局に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連絡してください。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FAD9CFD-1679-481B-BDED-C788DCF4705A}"/>
              </a:ext>
            </a:extLst>
          </p:cNvPr>
          <p:cNvSpPr/>
          <p:nvPr/>
        </p:nvSpPr>
        <p:spPr>
          <a:xfrm>
            <a:off x="1339009" y="1526604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よくある質問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276B9D5-D060-4A6E-AA9A-CC0D07F3FD4B}"/>
              </a:ext>
            </a:extLst>
          </p:cNvPr>
          <p:cNvSpPr/>
          <p:nvPr/>
        </p:nvSpPr>
        <p:spPr>
          <a:xfrm>
            <a:off x="1339009" y="3138914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よくある質問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6063468C-A7C7-4F2E-952D-E0BBEC724D73}"/>
              </a:ext>
            </a:extLst>
          </p:cNvPr>
          <p:cNvSpPr/>
          <p:nvPr/>
        </p:nvSpPr>
        <p:spPr>
          <a:xfrm>
            <a:off x="395920" y="5246987"/>
            <a:ext cx="3404822" cy="1012362"/>
          </a:xfrm>
          <a:prstGeom prst="wedgeRoundRectCallout">
            <a:avLst>
              <a:gd name="adj1" fmla="val 55279"/>
              <a:gd name="adj2" fmla="val 72300"/>
              <a:gd name="adj3" fmla="val 16667"/>
            </a:avLst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Q: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科研費の応募にあたり、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ラーニング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研修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6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eL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CoRE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を再度、受講し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たい・・・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6E67FDDF-0052-4C58-BE88-1B8BADD930A9}"/>
              </a:ext>
            </a:extLst>
          </p:cNvPr>
          <p:cNvSpPr/>
          <p:nvPr/>
        </p:nvSpPr>
        <p:spPr>
          <a:xfrm>
            <a:off x="4056227" y="5636520"/>
            <a:ext cx="3567262" cy="1051218"/>
          </a:xfrm>
          <a:prstGeom prst="wedgeRoundRectCallout">
            <a:avLst>
              <a:gd name="adj1" fmla="val 49272"/>
              <a:gd name="adj2" fmla="val 18059"/>
              <a:gd name="adj3" fmla="val 16667"/>
            </a:avLst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A: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再度の受講も可能ですので、希望さ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れる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場合には、事務局に連絡してくだ  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さい。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A2B1EBB-5EAD-4B31-9FCD-FF1B54BBFB7B}"/>
              </a:ext>
            </a:extLst>
          </p:cNvPr>
          <p:cNvSpPr/>
          <p:nvPr/>
        </p:nvSpPr>
        <p:spPr>
          <a:xfrm>
            <a:off x="1339009" y="4873074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よくある質問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218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公募の際に確認するページ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645DD8-8E33-436A-BDF9-E73E6FE3F3D0}"/>
              </a:ext>
            </a:extLst>
          </p:cNvPr>
          <p:cNvSpPr txBox="1"/>
          <p:nvPr/>
        </p:nvSpPr>
        <p:spPr>
          <a:xfrm>
            <a:off x="414776" y="893950"/>
            <a:ext cx="1015541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○日本学術振興会　科研費ページ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科学研究費助成事業 </a:t>
            </a:r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(jsps.go.jp)</a:t>
            </a:r>
            <a:endParaRPr lang="en-US" altLang="zh-TW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○電子申請システム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科研費電子申請システム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(jsps.go.jp)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○日本学術振興会　令和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）年度公募について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科研費の最近の動向及び令和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2024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）年度公募について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○基盤研究（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）、挑戦的研究、若手研究公募要領、研究計画調書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基盤研究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(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Ａ・Ｂ・Ｃ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)</a:t>
            </a:r>
            <a:r>
              <a:rPr lang="ja-JP" altLang="en-US" dirty="0" err="1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挑戦的研究、若手研究 公募情報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(jsps.go.jp)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○公募に向けた科研費関連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FAQ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6"/>
              </a:rPr>
              <a:t>科研費ＦＡＱ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6"/>
              </a:rPr>
              <a:t>(jsps.go.jp)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○研究者用ハンドブック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7"/>
              </a:rPr>
              <a:t>デジタルブック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7"/>
              </a:rPr>
              <a:t>(jsps.go.jp)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研究計画調書の作成に当たっては、評定要素を十分にご確認ください。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○科学研究費助成事業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科研費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審査・評価について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hlinkClick r:id="rId8"/>
              </a:rPr>
              <a:t>審査・評価について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8"/>
              </a:rPr>
              <a:t>(jsps.go.jp)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34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CONTENTS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05AACEA-2BF5-4B95-9911-B157D623D6AC}"/>
              </a:ext>
            </a:extLst>
          </p:cNvPr>
          <p:cNvSpPr/>
          <p:nvPr/>
        </p:nvSpPr>
        <p:spPr>
          <a:xfrm>
            <a:off x="744708" y="1235214"/>
            <a:ext cx="11032513" cy="46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b="1" dirty="0" err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en-US" altLang="ja-JP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年度科研費の主な注意点</a:t>
            </a:r>
            <a:endParaRPr lang="en-US" altLang="ja-JP" sz="2000" b="1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5FEE735-1487-463B-81FC-C418B6726B35}"/>
              </a:ext>
            </a:extLst>
          </p:cNvPr>
          <p:cNvSpPr/>
          <p:nvPr/>
        </p:nvSpPr>
        <p:spPr>
          <a:xfrm>
            <a:off x="744709" y="1977305"/>
            <a:ext cx="11032512" cy="46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 err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en-US" altLang="ja-JP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年度科研費公募に関するスケジュール</a:t>
            </a:r>
            <a:endParaRPr lang="en-US" altLang="ja-JP" sz="2000" b="1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4F921B6-5F24-447A-9D4C-CBAE16C2A975}"/>
              </a:ext>
            </a:extLst>
          </p:cNvPr>
          <p:cNvSpPr/>
          <p:nvPr/>
        </p:nvSpPr>
        <p:spPr>
          <a:xfrm>
            <a:off x="763554" y="2761023"/>
            <a:ext cx="11013667" cy="46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b="1" dirty="0" err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公募開始から科研費交付までのスケジュール</a:t>
            </a:r>
            <a:endParaRPr lang="en-US" altLang="ja-JP" sz="2000" b="1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E0DBE7C1-5B1C-46D7-88C0-6EF25EAEBA4F}"/>
              </a:ext>
            </a:extLst>
          </p:cNvPr>
          <p:cNvSpPr/>
          <p:nvPr/>
        </p:nvSpPr>
        <p:spPr>
          <a:xfrm>
            <a:off x="710143" y="3508335"/>
            <a:ext cx="11067078" cy="46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000" b="1" dirty="0" err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研究計画調書の作成と提出までの流れ</a:t>
            </a:r>
            <a:endParaRPr lang="en-US" altLang="ja-JP" sz="2000" b="1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76850A8-9EEE-466A-A921-8B3F58FDC6F5}"/>
              </a:ext>
            </a:extLst>
          </p:cNvPr>
          <p:cNvSpPr/>
          <p:nvPr/>
        </p:nvSpPr>
        <p:spPr>
          <a:xfrm>
            <a:off x="744709" y="4254893"/>
            <a:ext cx="11032512" cy="46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000" b="1" dirty="0" err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科研費における研究倫理教育プログラムの受講</a:t>
            </a:r>
            <a:endParaRPr lang="en-US" altLang="ja-JP" sz="2000" b="1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C9AB3975-E018-4B38-A556-037B23A9049F}"/>
              </a:ext>
            </a:extLst>
          </p:cNvPr>
          <p:cNvSpPr/>
          <p:nvPr/>
        </p:nvSpPr>
        <p:spPr>
          <a:xfrm>
            <a:off x="763552" y="5832771"/>
            <a:ext cx="11013667" cy="46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2000" b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000" b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b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公募の際に確認するページ</a:t>
            </a:r>
            <a:endParaRPr lang="ja-JP" altLang="en-US" sz="2000" b="1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5C2EBC09-A2AE-4E18-9012-29FC03262BD9}"/>
              </a:ext>
            </a:extLst>
          </p:cNvPr>
          <p:cNvSpPr/>
          <p:nvPr/>
        </p:nvSpPr>
        <p:spPr>
          <a:xfrm>
            <a:off x="763553" y="5043832"/>
            <a:ext cx="11013667" cy="46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000" b="1" dirty="0" err="1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000" b="1" dirty="0">
                <a:ln w="0"/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事務局（教務課）への問い合わせ</a:t>
            </a:r>
            <a:endParaRPr lang="en-US" altLang="ja-JP" sz="2000" b="1" dirty="0">
              <a:ln w="0"/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5A8AB42-5828-4D32-8D3E-0EA8AF536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125" y="27432"/>
            <a:ext cx="1875099" cy="77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年度科研費の主な注意点</a:t>
            </a:r>
          </a:p>
        </p:txBody>
      </p:sp>
      <p:pic>
        <p:nvPicPr>
          <p:cNvPr id="4" name="図 3" descr="日本学術振興会公募資料.pdf (保護) - Adobe Acrobat Pro 2017">
            <a:extLst>
              <a:ext uri="{FF2B5EF4-FFF2-40B4-BE49-F238E27FC236}">
                <a16:creationId xmlns:a16="http://schemas.microsoft.com/office/drawing/2014/main" id="{E2008A43-5DD9-4525-AF43-133970B7C3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4" t="12897" r="18119"/>
          <a:stretch/>
        </p:blipFill>
        <p:spPr>
          <a:xfrm>
            <a:off x="1897143" y="913477"/>
            <a:ext cx="8394567" cy="5792555"/>
          </a:xfrm>
          <a:prstGeom prst="rect">
            <a:avLst/>
          </a:prstGeom>
        </p:spPr>
      </p:pic>
      <p:sp>
        <p:nvSpPr>
          <p:cNvPr id="8" name="楕円 7">
            <a:extLst>
              <a:ext uri="{FF2B5EF4-FFF2-40B4-BE49-F238E27FC236}">
                <a16:creationId xmlns:a16="http://schemas.microsoft.com/office/drawing/2014/main" id="{142EF552-036F-4C0A-8741-FD8D438D29C9}"/>
              </a:ext>
            </a:extLst>
          </p:cNvPr>
          <p:cNvSpPr/>
          <p:nvPr/>
        </p:nvSpPr>
        <p:spPr>
          <a:xfrm>
            <a:off x="10077254" y="6438507"/>
            <a:ext cx="252164" cy="188536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4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年度科研費の主な注意点</a:t>
            </a:r>
          </a:p>
        </p:txBody>
      </p:sp>
      <p:pic>
        <p:nvPicPr>
          <p:cNvPr id="4" name="図 3" descr="日本学術振興会公募資料.pdf (保護) - Adobe Acrobat Pro 2017">
            <a:extLst>
              <a:ext uri="{FF2B5EF4-FFF2-40B4-BE49-F238E27FC236}">
                <a16:creationId xmlns:a16="http://schemas.microsoft.com/office/drawing/2014/main" id="{2F67764A-2F9E-4655-AF88-8B7667136A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3" t="12897" r="18119"/>
          <a:stretch/>
        </p:blipFill>
        <p:spPr>
          <a:xfrm>
            <a:off x="1897143" y="970036"/>
            <a:ext cx="8394567" cy="5792555"/>
          </a:xfrm>
          <a:prstGeom prst="rect">
            <a:avLst/>
          </a:prstGeom>
        </p:spPr>
      </p:pic>
      <p:sp>
        <p:nvSpPr>
          <p:cNvPr id="3" name="楕円 2">
            <a:extLst>
              <a:ext uri="{FF2B5EF4-FFF2-40B4-BE49-F238E27FC236}">
                <a16:creationId xmlns:a16="http://schemas.microsoft.com/office/drawing/2014/main" id="{9FDA15AC-62A4-4BC7-985C-0BC6785FBB31}"/>
              </a:ext>
            </a:extLst>
          </p:cNvPr>
          <p:cNvSpPr/>
          <p:nvPr/>
        </p:nvSpPr>
        <p:spPr>
          <a:xfrm>
            <a:off x="10039546" y="6438507"/>
            <a:ext cx="252164" cy="188536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5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年度科研費公募に関するスケジュール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89ADEF96-F570-4EA2-BAC3-AB41AEFBB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899974"/>
              </p:ext>
            </p:extLst>
          </p:nvPr>
        </p:nvGraphicFramePr>
        <p:xfrm>
          <a:off x="1008668" y="1590048"/>
          <a:ext cx="9940698" cy="4039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5107">
                  <a:extLst>
                    <a:ext uri="{9D8B030D-6E8A-4147-A177-3AD203B41FA5}">
                      <a16:colId xmlns:a16="http://schemas.microsoft.com/office/drawing/2014/main" val="1203872948"/>
                    </a:ext>
                  </a:extLst>
                </a:gridCol>
                <a:gridCol w="2485104">
                  <a:extLst>
                    <a:ext uri="{9D8B030D-6E8A-4147-A177-3AD203B41FA5}">
                      <a16:colId xmlns:a16="http://schemas.microsoft.com/office/drawing/2014/main" val="2104960361"/>
                    </a:ext>
                  </a:extLst>
                </a:gridCol>
                <a:gridCol w="2485103">
                  <a:extLst>
                    <a:ext uri="{9D8B030D-6E8A-4147-A177-3AD203B41FA5}">
                      <a16:colId xmlns:a16="http://schemas.microsoft.com/office/drawing/2014/main" val="555634397"/>
                    </a:ext>
                  </a:extLst>
                </a:gridCol>
                <a:gridCol w="2485384">
                  <a:extLst>
                    <a:ext uri="{9D8B030D-6E8A-4147-A177-3AD203B41FA5}">
                      <a16:colId xmlns:a16="http://schemas.microsoft.com/office/drawing/2014/main" val="2538822003"/>
                    </a:ext>
                  </a:extLst>
                </a:gridCol>
              </a:tblGrid>
              <a:tr h="9281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研究種目名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公募開始</a:t>
                      </a:r>
                      <a:endParaRPr kumimoji="1" lang="en-US" altLang="ja-JP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（日本学術振興会）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公募締切</a:t>
                      </a:r>
                      <a:endParaRPr kumimoji="1" lang="en-US" altLang="ja-JP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（日本学術振興会）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学内締切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40557"/>
                  </a:ext>
                </a:extLst>
              </a:tr>
              <a:tr h="1074656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基盤研究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(B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C)</a:t>
                      </a:r>
                    </a:p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若手研究</a:t>
                      </a:r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6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826062"/>
                  </a:ext>
                </a:extLst>
              </a:tr>
              <a:tr h="970961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挑戦的研究</a:t>
                      </a:r>
                      <a:endParaRPr kumimoji="1" lang="en-US" altLang="ja-JP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開拓・萌芽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541060"/>
                  </a:ext>
                </a:extLst>
              </a:tr>
              <a:tr h="1065229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研究成果公開促進費</a:t>
                      </a: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80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  <a:r>
                        <a:rPr kumimoji="1" lang="ja-JP" altLang="en-US" sz="1800" b="1" u="none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660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58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公募開始から科研費交付までのスケジュール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14FEB6F-FFB7-4348-8962-EDEECC2E2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93458"/>
              </p:ext>
            </p:extLst>
          </p:nvPr>
        </p:nvGraphicFramePr>
        <p:xfrm>
          <a:off x="428008" y="1527142"/>
          <a:ext cx="11364924" cy="30240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15324">
                  <a:extLst>
                    <a:ext uri="{9D8B030D-6E8A-4147-A177-3AD203B41FA5}">
                      <a16:colId xmlns:a16="http://schemas.microsoft.com/office/drawing/2014/main" val="3181880197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2942011092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1873360060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2202875799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4019733321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2864526060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3054849797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2288911735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3176639448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2982577632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2730648508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3923835297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104003436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463407689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44304130"/>
                    </a:ext>
                  </a:extLst>
                </a:gridCol>
                <a:gridCol w="656640">
                  <a:extLst>
                    <a:ext uri="{9D8B030D-6E8A-4147-A177-3AD203B41FA5}">
                      <a16:colId xmlns:a16="http://schemas.microsoft.com/office/drawing/2014/main" val="3521636435"/>
                    </a:ext>
                  </a:extLst>
                </a:gridCol>
              </a:tblGrid>
              <a:tr h="38649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lang="ja-JP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lang="ja-JP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FFFFFF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928291"/>
                  </a:ext>
                </a:extLst>
              </a:tr>
              <a:tr h="2747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研究種目名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808657"/>
                  </a:ext>
                </a:extLst>
              </a:tr>
              <a:tr h="7824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基盤研究（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若手研究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審査結果通知　　　</a:t>
                      </a:r>
                    </a:p>
                  </a:txBody>
                  <a:tcPr marL="0" marR="0" marT="0" marB="0" vert="eaVert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交付内定　</a:t>
                      </a:r>
                    </a:p>
                  </a:txBody>
                  <a:tcPr marL="0" marR="0" marT="0" marB="0" vert="eaVert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交付決定　</a:t>
                      </a:r>
                    </a:p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672800"/>
                  </a:ext>
                </a:extLst>
              </a:tr>
              <a:tr h="7812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挑戦的研究</a:t>
                      </a:r>
                      <a:endParaRPr lang="en-US" altLang="ja-JP" sz="12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（開拓・萌芽）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同日交付内定審査結果通知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交付決定</a:t>
                      </a:r>
                      <a:endParaRPr lang="en-US" altLang="ja-JP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endParaRPr lang="ja-JP" altLang="en-US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69050"/>
                  </a:ext>
                </a:extLst>
              </a:tr>
              <a:tr h="7992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研究成果公開促進費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審査結果通知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交付内定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0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交付決定　</a:t>
                      </a:r>
                    </a:p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eaVert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630181"/>
                  </a:ext>
                </a:extLst>
              </a:tr>
            </a:tbl>
          </a:graphicData>
        </a:graphic>
      </p:graphicFrame>
      <p:sp>
        <p:nvSpPr>
          <p:cNvPr id="9" name="矢印: 右 8">
            <a:extLst>
              <a:ext uri="{FF2B5EF4-FFF2-40B4-BE49-F238E27FC236}">
                <a16:creationId xmlns:a16="http://schemas.microsoft.com/office/drawing/2014/main" id="{458B5A42-F351-4569-BCB0-C4E04704ED3D}"/>
              </a:ext>
            </a:extLst>
          </p:cNvPr>
          <p:cNvSpPr/>
          <p:nvPr/>
        </p:nvSpPr>
        <p:spPr>
          <a:xfrm>
            <a:off x="2238807" y="3256062"/>
            <a:ext cx="1469009" cy="282804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DDBABE82-3D77-4AE7-B88C-D989D875C84B}"/>
              </a:ext>
            </a:extLst>
          </p:cNvPr>
          <p:cNvSpPr/>
          <p:nvPr/>
        </p:nvSpPr>
        <p:spPr>
          <a:xfrm>
            <a:off x="2238809" y="2434641"/>
            <a:ext cx="1469009" cy="282804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1EDA29DC-A6C9-466E-A974-94B299B24E8D}"/>
              </a:ext>
            </a:extLst>
          </p:cNvPr>
          <p:cNvSpPr/>
          <p:nvPr/>
        </p:nvSpPr>
        <p:spPr>
          <a:xfrm>
            <a:off x="2238808" y="4077483"/>
            <a:ext cx="1469009" cy="282804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BDE726-39C2-4B68-B43D-5D6E4C30529C}"/>
              </a:ext>
            </a:extLst>
          </p:cNvPr>
          <p:cNvSpPr txBox="1"/>
          <p:nvPr/>
        </p:nvSpPr>
        <p:spPr>
          <a:xfrm>
            <a:off x="2619644" y="2198819"/>
            <a:ext cx="707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公募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1725AA-14AA-427A-9D73-3FC3D137A0EB}"/>
              </a:ext>
            </a:extLst>
          </p:cNvPr>
          <p:cNvSpPr txBox="1"/>
          <p:nvPr/>
        </p:nvSpPr>
        <p:spPr>
          <a:xfrm>
            <a:off x="2619644" y="3029602"/>
            <a:ext cx="707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公募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F86DA1A-91B4-4272-856E-97F223B5CB2F}"/>
              </a:ext>
            </a:extLst>
          </p:cNvPr>
          <p:cNvSpPr txBox="1"/>
          <p:nvPr/>
        </p:nvSpPr>
        <p:spPr>
          <a:xfrm>
            <a:off x="2619644" y="3845011"/>
            <a:ext cx="707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公募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3FC8CA2-2A58-4422-BBE4-AC9C46C15FE6}"/>
              </a:ext>
            </a:extLst>
          </p:cNvPr>
          <p:cNvSpPr txBox="1"/>
          <p:nvPr/>
        </p:nvSpPr>
        <p:spPr>
          <a:xfrm>
            <a:off x="3931864" y="2817801"/>
            <a:ext cx="704485" cy="187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3DD31A5C-7806-47B9-B8BD-00B6075FE6D0}"/>
              </a:ext>
            </a:extLst>
          </p:cNvPr>
          <p:cNvSpPr/>
          <p:nvPr/>
        </p:nvSpPr>
        <p:spPr>
          <a:xfrm>
            <a:off x="4312700" y="2424444"/>
            <a:ext cx="2204306" cy="28240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B874D55-5B0E-4071-8605-5709997002E5}"/>
              </a:ext>
            </a:extLst>
          </p:cNvPr>
          <p:cNvSpPr txBox="1"/>
          <p:nvPr/>
        </p:nvSpPr>
        <p:spPr>
          <a:xfrm>
            <a:off x="4961708" y="2198819"/>
            <a:ext cx="1008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審査期間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CF2F7AD0-FCD0-4301-BC87-A7C248BBBC84}"/>
              </a:ext>
            </a:extLst>
          </p:cNvPr>
          <p:cNvSpPr/>
          <p:nvPr/>
        </p:nvSpPr>
        <p:spPr>
          <a:xfrm>
            <a:off x="4312700" y="3256062"/>
            <a:ext cx="4570434" cy="282404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5B0E1F-0065-4F70-A4F9-F96F6174F0AC}"/>
              </a:ext>
            </a:extLst>
          </p:cNvPr>
          <p:cNvSpPr txBox="1"/>
          <p:nvPr/>
        </p:nvSpPr>
        <p:spPr>
          <a:xfrm>
            <a:off x="4930115" y="2904192"/>
            <a:ext cx="3736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審査期間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事前の選考による不採択課題に対する審査結果通知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31DF772-BBE3-4F1A-8D37-CBF0F3DF5F0D}"/>
              </a:ext>
            </a:extLst>
          </p:cNvPr>
          <p:cNvSpPr txBox="1"/>
          <p:nvPr/>
        </p:nvSpPr>
        <p:spPr>
          <a:xfrm>
            <a:off x="6844092" y="3219324"/>
            <a:ext cx="341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53E6A2B3-9B8D-46C4-92A6-FED9D8C791ED}"/>
              </a:ext>
            </a:extLst>
          </p:cNvPr>
          <p:cNvSpPr/>
          <p:nvPr/>
        </p:nvSpPr>
        <p:spPr>
          <a:xfrm>
            <a:off x="4306444" y="4076236"/>
            <a:ext cx="3190949" cy="261610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D61B27-0839-4D7A-9F05-E08A97FA7772}"/>
              </a:ext>
            </a:extLst>
          </p:cNvPr>
          <p:cNvSpPr txBox="1"/>
          <p:nvPr/>
        </p:nvSpPr>
        <p:spPr>
          <a:xfrm>
            <a:off x="5518614" y="3845011"/>
            <a:ext cx="1008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審査期間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E528505B-320B-4918-93BC-3F378058AD6B}"/>
              </a:ext>
            </a:extLst>
          </p:cNvPr>
          <p:cNvSpPr/>
          <p:nvPr/>
        </p:nvSpPr>
        <p:spPr>
          <a:xfrm>
            <a:off x="8030851" y="2385298"/>
            <a:ext cx="1351903" cy="28240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D9BF79B6-D612-43C2-B435-FD819D610458}"/>
              </a:ext>
            </a:extLst>
          </p:cNvPr>
          <p:cNvSpPr/>
          <p:nvPr/>
        </p:nvSpPr>
        <p:spPr>
          <a:xfrm>
            <a:off x="8096020" y="4060364"/>
            <a:ext cx="1351903" cy="28240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60B06A3-FF4D-430C-8D63-DDB40EC63C54}"/>
              </a:ext>
            </a:extLst>
          </p:cNvPr>
          <p:cNvSpPr txBox="1"/>
          <p:nvPr/>
        </p:nvSpPr>
        <p:spPr>
          <a:xfrm>
            <a:off x="8374045" y="3844336"/>
            <a:ext cx="1008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交付申請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CE2BF5C-0911-4E8E-AB0B-142D5A9EA2DB}"/>
              </a:ext>
            </a:extLst>
          </p:cNvPr>
          <p:cNvSpPr txBox="1"/>
          <p:nvPr/>
        </p:nvSpPr>
        <p:spPr>
          <a:xfrm>
            <a:off x="8267616" y="2198819"/>
            <a:ext cx="1008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交付申請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矢印: 右 26">
            <a:extLst>
              <a:ext uri="{FF2B5EF4-FFF2-40B4-BE49-F238E27FC236}">
                <a16:creationId xmlns:a16="http://schemas.microsoft.com/office/drawing/2014/main" id="{48F991F3-7367-4C5B-B615-48DE538EF295}"/>
              </a:ext>
            </a:extLst>
          </p:cNvPr>
          <p:cNvSpPr/>
          <p:nvPr/>
        </p:nvSpPr>
        <p:spPr>
          <a:xfrm>
            <a:off x="9888612" y="3256062"/>
            <a:ext cx="908499" cy="28240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7F9BF2D-D1CE-459E-A1B2-2C00155B4DBD}"/>
              </a:ext>
            </a:extLst>
          </p:cNvPr>
          <p:cNvSpPr txBox="1"/>
          <p:nvPr/>
        </p:nvSpPr>
        <p:spPr>
          <a:xfrm>
            <a:off x="9888612" y="3007499"/>
            <a:ext cx="1008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交付申請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E1418809-578A-41E6-9E66-D48719C0080F}"/>
              </a:ext>
            </a:extLst>
          </p:cNvPr>
          <p:cNvSpPr/>
          <p:nvPr/>
        </p:nvSpPr>
        <p:spPr>
          <a:xfrm>
            <a:off x="3254675" y="5031805"/>
            <a:ext cx="5679503" cy="1116512"/>
          </a:xfrm>
          <a:prstGeom prst="wedgeRoundRectCallout">
            <a:avLst>
              <a:gd name="adj1" fmla="val -44985"/>
              <a:gd name="adj2" fmla="val -104369"/>
              <a:gd name="adj3" fmla="val 16667"/>
            </a:avLst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学内の提出締切：</a:t>
            </a:r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endParaRPr kumimoji="1"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締切厳守にご協力の程、お願いいたします。</a:t>
            </a:r>
            <a:endParaRPr kumimoji="1" lang="ja-JP" altLang="en-US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5FB088DC-1877-4B1C-949F-1FE66FC34F5E}"/>
              </a:ext>
            </a:extLst>
          </p:cNvPr>
          <p:cNvCxnSpPr>
            <a:cxnSpLocks/>
          </p:cNvCxnSpPr>
          <p:nvPr/>
        </p:nvCxnSpPr>
        <p:spPr>
          <a:xfrm>
            <a:off x="3450542" y="2112804"/>
            <a:ext cx="0" cy="2400643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39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研究計画調書の作成と提出までの流れ（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1/2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86D0D52-6992-434E-AE6B-0776A8845D35}"/>
              </a:ext>
            </a:extLst>
          </p:cNvPr>
          <p:cNvSpPr/>
          <p:nvPr/>
        </p:nvSpPr>
        <p:spPr>
          <a:xfrm>
            <a:off x="377068" y="1072135"/>
            <a:ext cx="4270346" cy="4550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Step1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ログインの確認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6C3676A-B5B9-48C6-840B-C31FD5A73305}"/>
              </a:ext>
            </a:extLst>
          </p:cNvPr>
          <p:cNvSpPr txBox="1"/>
          <p:nvPr/>
        </p:nvSpPr>
        <p:spPr>
          <a:xfrm>
            <a:off x="414775" y="1602457"/>
            <a:ext cx="10237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科研費電子申請システムを使用するための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・パスワードを確認して、各自で事前にログインのテストをおこなってください。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・パスワードを忘れた場合、リセット作業を行いますので、事務局（教務部教務課）まで連絡してください。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388EF9F-8657-4A24-98A8-DDB8EEE9AE27}"/>
              </a:ext>
            </a:extLst>
          </p:cNvPr>
          <p:cNvSpPr txBox="1"/>
          <p:nvPr/>
        </p:nvSpPr>
        <p:spPr>
          <a:xfrm>
            <a:off x="414775" y="3207274"/>
            <a:ext cx="1139701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科研費電子申請システムにログインして、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種類の研究計画調書を作成します。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1600" dirty="0"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600" dirty="0"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入力項目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（研究課題情報、研究経費とその必要性、研究費の応募・受入等の状況など）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highlight>
                <a:srgbClr val="C0C0C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電子申請システムにより、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上で入力します。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600" dirty="0"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添付ファイル項目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（研究目的、研究方法、研究計画など）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添付ファイルの様式を、日本学術振興会のホームページ（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科学研究費助成事業 </a:t>
            </a:r>
            <a:r>
              <a:rPr lang="en-US" altLang="zh-TW" sz="16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(jsps.go.jp)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）から取得のうえ、研究計画調書を作成し、科研費電子申請システムにアップロードします。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文字は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ポイント以上（英語の場合は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ポイント以上）を使用し、各項目のタイトルが必ず先頭に来るように注意してください。また、定められたページ数を超えないでください。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70CA111F-DBE5-403D-95DB-EE568C78E6DC}"/>
              </a:ext>
            </a:extLst>
          </p:cNvPr>
          <p:cNvSpPr/>
          <p:nvPr/>
        </p:nvSpPr>
        <p:spPr>
          <a:xfrm>
            <a:off x="414775" y="2668567"/>
            <a:ext cx="4270347" cy="4550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Step2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応募書類の作成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86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研究計画調書の作成と提出までの流れ（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2/2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388EF9F-8657-4A24-98A8-DDB8EEE9AE27}"/>
              </a:ext>
            </a:extLst>
          </p:cNvPr>
          <p:cNvSpPr txBox="1"/>
          <p:nvPr/>
        </p:nvSpPr>
        <p:spPr>
          <a:xfrm>
            <a:off x="377065" y="3414772"/>
            <a:ext cx="10155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応募書類のチェックを、事務局（教務部教務課）にておこないます。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※チェック終了後、必要に応じて、ご連絡する場合があります。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2AB995C-89C5-4001-8D6E-E543114324FC}"/>
              </a:ext>
            </a:extLst>
          </p:cNvPr>
          <p:cNvSpPr txBox="1"/>
          <p:nvPr/>
        </p:nvSpPr>
        <p:spPr>
          <a:xfrm>
            <a:off x="377064" y="5197398"/>
            <a:ext cx="10155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事務局（教務部教務課）より、日本学術振興会に、応募書類を提出します。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※通信エラー等の事故を避けるため、すべての応募書類は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)17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時に、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まとめて提出を行います。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※日本学術振興会への提出後は、修正することはできません。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677C463B-224E-4FDE-8EDE-D099E68C5945}"/>
              </a:ext>
            </a:extLst>
          </p:cNvPr>
          <p:cNvSpPr/>
          <p:nvPr/>
        </p:nvSpPr>
        <p:spPr>
          <a:xfrm>
            <a:off x="377068" y="1072135"/>
            <a:ext cx="5464439" cy="4550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Step3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応募書類の学内提出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D3C59E1C-D911-446D-9B0D-6F7E1153E1D3}"/>
              </a:ext>
            </a:extLst>
          </p:cNvPr>
          <p:cNvSpPr/>
          <p:nvPr/>
        </p:nvSpPr>
        <p:spPr>
          <a:xfrm>
            <a:off x="377065" y="2861424"/>
            <a:ext cx="5446686" cy="4550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Step4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ja-JP" altLang="en-US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応募書類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のチェック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811CC105-C5E1-446F-A5B4-678F8F7B3F4C}"/>
              </a:ext>
            </a:extLst>
          </p:cNvPr>
          <p:cNvSpPr/>
          <p:nvPr/>
        </p:nvSpPr>
        <p:spPr>
          <a:xfrm>
            <a:off x="377064" y="4650713"/>
            <a:ext cx="5464439" cy="4550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Step5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日本学術振興会に、応募書類の提出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BC232CC-A7F8-493F-85AE-E05CBD81F21D}"/>
              </a:ext>
            </a:extLst>
          </p:cNvPr>
          <p:cNvSpPr txBox="1"/>
          <p:nvPr/>
        </p:nvSpPr>
        <p:spPr>
          <a:xfrm>
            <a:off x="414775" y="1602457"/>
            <a:ext cx="102375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以下の学内締切までに、応募書類を科研費電子申請システムにより提出してください。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注意事項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※学内の提出締切：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)23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92D283EF-4631-49F3-9A4D-8C492941D192}"/>
              </a:ext>
            </a:extLst>
          </p:cNvPr>
          <p:cNvSpPr/>
          <p:nvPr/>
        </p:nvSpPr>
        <p:spPr>
          <a:xfrm>
            <a:off x="10039546" y="6438507"/>
            <a:ext cx="252164" cy="188536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83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E7C889D-C30E-4A8F-8250-9D4DA6D177B4}"/>
              </a:ext>
            </a:extLst>
          </p:cNvPr>
          <p:cNvCxnSpPr>
            <a:cxnSpLocks/>
          </p:cNvCxnSpPr>
          <p:nvPr/>
        </p:nvCxnSpPr>
        <p:spPr>
          <a:xfrm>
            <a:off x="377068" y="828636"/>
            <a:ext cx="11434718" cy="0"/>
          </a:xfrm>
          <a:prstGeom prst="line">
            <a:avLst/>
          </a:prstGeom>
          <a:ln w="44450">
            <a:solidFill>
              <a:srgbClr val="00A0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9031C-1D95-431B-A3F4-E3FA4BC487E1}"/>
              </a:ext>
            </a:extLst>
          </p:cNvPr>
          <p:cNvSpPr txBox="1"/>
          <p:nvPr/>
        </p:nvSpPr>
        <p:spPr>
          <a:xfrm>
            <a:off x="414776" y="366971"/>
            <a:ext cx="8323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科研費における研究倫理教育プログラムの受講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D6E60B6-14D9-42BF-B2B0-FE249FF6818F}"/>
              </a:ext>
            </a:extLst>
          </p:cNvPr>
          <p:cNvSpPr txBox="1"/>
          <p:nvPr/>
        </p:nvSpPr>
        <p:spPr>
          <a:xfrm>
            <a:off x="414776" y="920273"/>
            <a:ext cx="114158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科研費の研究活動に参画する研究者を対象に、競争的研究費等不正防止計画に基づき、研究費等の不正・不適切な使用を防止するため、以下の研究倫理教育教材の①か②の受講が必須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i="1" dirty="0">
                <a:latin typeface="Meiryo UI" panose="020B0604030504040204" pitchFamily="50" charset="-128"/>
                <a:ea typeface="Meiryo UI" panose="020B0604030504040204" pitchFamily="50" charset="-128"/>
              </a:rPr>
              <a:t>①　</a:t>
            </a:r>
            <a:r>
              <a:rPr lang="en-US" altLang="ja-JP" sz="1600" b="1" i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Green Book </a:t>
            </a:r>
            <a:r>
              <a:rPr lang="ja-JP" altLang="en-US" sz="1600" b="1" i="1" dirty="0">
                <a:latin typeface="Meiryo UI" panose="020B0604030504040204" pitchFamily="50" charset="-128"/>
                <a:ea typeface="Meiryo UI" panose="020B0604030504040204" pitchFamily="50" charset="-128"/>
              </a:rPr>
              <a:t>「通読」</a:t>
            </a:r>
            <a:endParaRPr lang="en-US" altLang="ja-JP" sz="1600" b="1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➁　</a:t>
            </a:r>
            <a:r>
              <a:rPr lang="en-US" altLang="ja-JP" sz="1600" b="1" dirty="0" err="1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eL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 err="1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CoRE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「履修」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「科学の健全な発展のためにー誠実な科学者の心得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」の書籍版を配布していますが、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データで必要な場合は以下の電子書籍をダウンロードしてください。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※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e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ラーニング研修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eL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CoRE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・パスワードを忘れた場合には事務局（教務部教務課）に連絡してください。</a:t>
            </a:r>
            <a:endParaRPr lang="en-US" altLang="ja-JP" sz="1600" dirty="0">
              <a:highlight>
                <a:srgbClr val="ADADAD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1EE3B50-5DA3-4DCC-B419-24FCA7B5F6CA}"/>
              </a:ext>
            </a:extLst>
          </p:cNvPr>
          <p:cNvSpPr/>
          <p:nvPr/>
        </p:nvSpPr>
        <p:spPr>
          <a:xfrm>
            <a:off x="8493560" y="4035549"/>
            <a:ext cx="3337089" cy="251695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191A806-025B-43FE-9777-B1B5EF860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106" y="4374103"/>
            <a:ext cx="1362075" cy="1933575"/>
          </a:xfrm>
          <a:prstGeom prst="rect">
            <a:avLst/>
          </a:prstGeom>
        </p:spPr>
      </p:pic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1EFD0DF-6569-46A6-B616-098DC4294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82667"/>
              </p:ext>
            </p:extLst>
          </p:nvPr>
        </p:nvGraphicFramePr>
        <p:xfrm>
          <a:off x="716435" y="4809994"/>
          <a:ext cx="7126667" cy="1279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7952">
                  <a:extLst>
                    <a:ext uri="{9D8B030D-6E8A-4147-A177-3AD203B41FA5}">
                      <a16:colId xmlns:a16="http://schemas.microsoft.com/office/drawing/2014/main" val="2789825949"/>
                    </a:ext>
                  </a:extLst>
                </a:gridCol>
                <a:gridCol w="4708715">
                  <a:extLst>
                    <a:ext uri="{9D8B030D-6E8A-4147-A177-3AD203B41FA5}">
                      <a16:colId xmlns:a16="http://schemas.microsoft.com/office/drawing/2014/main" val="28468844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研究倫理教育教材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33585"/>
                  </a:ext>
                </a:extLst>
              </a:tr>
              <a:tr h="472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【Green Book】</a:t>
                      </a:r>
                      <a:r>
                        <a:rPr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電子書籍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3"/>
                        </a:rPr>
                        <a:t>科学の健全な発展のためにー誠実な科学者の心得ー</a:t>
                      </a:r>
                      <a:r>
                        <a:rPr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449525"/>
                  </a:ext>
                </a:extLst>
              </a:tr>
              <a:tr h="472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en-US" altLang="ja-JP" sz="16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eL</a:t>
                      </a:r>
                      <a:r>
                        <a:rPr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CoRE</a:t>
                      </a:r>
                      <a:r>
                        <a:rPr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ログイン画面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4"/>
                        </a:rPr>
                        <a:t>～研究倫理</a:t>
                      </a:r>
                      <a:r>
                        <a:rPr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4"/>
                        </a:rPr>
                        <a:t>e</a:t>
                      </a:r>
                      <a:r>
                        <a:rPr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4"/>
                        </a:rPr>
                        <a:t>ラーニングコース～ </a:t>
                      </a:r>
                      <a:r>
                        <a:rPr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4"/>
                        </a:rPr>
                        <a:t>(jsps.go.jp)</a:t>
                      </a:r>
                      <a:endParaRPr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856696"/>
                  </a:ext>
                </a:extLst>
              </a:tr>
            </a:tbl>
          </a:graphicData>
        </a:graphic>
      </p:graphicFrame>
      <p:pic>
        <p:nvPicPr>
          <p:cNvPr id="7" name="図 6">
            <a:extLst>
              <a:ext uri="{FF2B5EF4-FFF2-40B4-BE49-F238E27FC236}">
                <a16:creationId xmlns:a16="http://schemas.microsoft.com/office/drawing/2014/main" id="{903A9AF2-E913-4348-A0BC-A6411D60F2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407" y="4374103"/>
            <a:ext cx="1362075" cy="1933918"/>
          </a:xfrm>
          <a:prstGeom prst="rect">
            <a:avLst/>
          </a:prstGeom>
          <a:ln w="19050">
            <a:solidFill>
              <a:schemeClr val="tx2"/>
            </a:solidFill>
          </a:ln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418AAE-2758-495E-BA58-4B61357247AD}"/>
              </a:ext>
            </a:extLst>
          </p:cNvPr>
          <p:cNvSpPr txBox="1"/>
          <p:nvPr/>
        </p:nvSpPr>
        <p:spPr>
          <a:xfrm>
            <a:off x="8572230" y="4035549"/>
            <a:ext cx="168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i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Green Book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D87D7DF-3F29-45DC-8F80-F307D3F984AD}"/>
              </a:ext>
            </a:extLst>
          </p:cNvPr>
          <p:cNvSpPr txBox="1"/>
          <p:nvPr/>
        </p:nvSpPr>
        <p:spPr>
          <a:xfrm>
            <a:off x="10484336" y="4035549"/>
            <a:ext cx="1061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電子書籍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577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54B0B8D114133458D99F19A599894E7" ma:contentTypeVersion="4" ma:contentTypeDescription="新しいドキュメントを作成します。" ma:contentTypeScope="" ma:versionID="ffbb2da1a14306db36b8cfebba476a5c">
  <xsd:schema xmlns:xsd="http://www.w3.org/2001/XMLSchema" xmlns:xs="http://www.w3.org/2001/XMLSchema" xmlns:p="http://schemas.microsoft.com/office/2006/metadata/properties" xmlns:ns2="737a7804-3fa6-4058-8721-3190ac03c799" xmlns:ns3="3236ebf3-acf1-46b2-b9e6-0f80fea488d4" targetNamespace="http://schemas.microsoft.com/office/2006/metadata/properties" ma:root="true" ma:fieldsID="da591b69c2973cdc3b3acd2186779e72" ns2:_="" ns3:_="">
    <xsd:import namespace="737a7804-3fa6-4058-8721-3190ac03c799"/>
    <xsd:import namespace="3236ebf3-acf1-46b2-b9e6-0f80fea48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a7804-3fa6-4058-8721-3190ac03c7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6ebf3-acf1-46b2-b9e6-0f80fea48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FE13AE-A7E7-484C-8265-45A1B29032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7a7804-3fa6-4058-8721-3190ac03c799"/>
    <ds:schemaRef ds:uri="3236ebf3-acf1-46b2-b9e6-0f80fea48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24C188-C4BB-4509-98DF-E606104C44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FB8942-D96E-4720-ADDE-A9F62C70A97B}">
  <ds:schemaRefs>
    <ds:schemaRef ds:uri="3236ebf3-acf1-46b2-b9e6-0f80fea488d4"/>
    <ds:schemaRef ds:uri="737a7804-3fa6-4058-8721-3190ac03c799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1465</Words>
  <Application>Microsoft Office PowerPoint</Application>
  <PresentationFormat>ワイド画面</PresentationFormat>
  <Paragraphs>220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Meiryo UI</vt:lpstr>
      <vt:lpstr>Yu Gothic Medium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秋田京子</dc:creator>
  <cp:lastModifiedBy>吉澤  圭太</cp:lastModifiedBy>
  <cp:revision>160</cp:revision>
  <cp:lastPrinted>2023-07-05T05:55:15Z</cp:lastPrinted>
  <dcterms:created xsi:type="dcterms:W3CDTF">2021-03-08T06:47:12Z</dcterms:created>
  <dcterms:modified xsi:type="dcterms:W3CDTF">2023-07-24T01:07:02Z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0x010100D54B0B8D114133458D99F19A599894E7</vt:lpwstr>
  </property>
</Properties>
</file>